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  <p:embeddedFont>
      <p:font typeface="Inter" charset="1" panose="020B0502030000000004"/>
      <p:regular r:id="rId26"/>
    </p:embeddedFont>
    <p:embeddedFont>
      <p:font typeface="Inter Bold" charset="1" panose="020B0802030000000004"/>
      <p:regular r:id="rId27"/>
    </p:embeddedFont>
    <p:embeddedFont>
      <p:font typeface="Inter Italics" charset="1" panose="020B0502030000000004"/>
      <p:regular r:id="rId28"/>
    </p:embeddedFont>
    <p:embeddedFont>
      <p:font typeface="Inter Bold Italics" charset="1" panose="020B0802030000000004"/>
      <p:regular r:id="rId29"/>
    </p:embeddedFont>
    <p:embeddedFont>
      <p:font typeface="Inter Thin" charset="1" panose="020B0A02050000000004"/>
      <p:regular r:id="rId30"/>
    </p:embeddedFont>
    <p:embeddedFont>
      <p:font typeface="Inter Thin Italics" charset="1" panose="020B0A02050000000004"/>
      <p:regular r:id="rId31"/>
    </p:embeddedFont>
    <p:embeddedFont>
      <p:font typeface="Inter Extra-Light" charset="1" panose="02000503000000020004"/>
      <p:regular r:id="rId32"/>
    </p:embeddedFont>
    <p:embeddedFont>
      <p:font typeface="Inter Light" charset="1" panose="02000503000000020004"/>
      <p:regular r:id="rId33"/>
    </p:embeddedFont>
    <p:embeddedFont>
      <p:font typeface="Inter Medium" charset="1" panose="02000503000000020004"/>
      <p:regular r:id="rId34"/>
    </p:embeddedFont>
    <p:embeddedFont>
      <p:font typeface="Inter Semi-Bold" charset="1" panose="02000503000000020004"/>
      <p:regular r:id="rId35"/>
    </p:embeddedFont>
    <p:embeddedFont>
      <p:font typeface="Inter Ultra-Bold" charset="1" panose="02000503000000020004"/>
      <p:regular r:id="rId36"/>
    </p:embeddedFont>
    <p:embeddedFont>
      <p:font typeface="Inter Heavy" charset="1" panose="02000503000000020004"/>
      <p:regular r:id="rId37"/>
    </p:embeddedFont>
    <p:embeddedFont>
      <p:font typeface="Muli" charset="1" panose="00000500000000000000"/>
      <p:regular r:id="rId38"/>
    </p:embeddedFont>
    <p:embeddedFont>
      <p:font typeface="Muli Bold" charset="1" panose="00000800000000000000"/>
      <p:regular r:id="rId39"/>
    </p:embeddedFont>
    <p:embeddedFont>
      <p:font typeface="Muli Italics" charset="1" panose="00000500000000000000"/>
      <p:regular r:id="rId40"/>
    </p:embeddedFont>
    <p:embeddedFont>
      <p:font typeface="Muli Bold Italics" charset="1" panose="00000800000000000000"/>
      <p:regular r:id="rId41"/>
    </p:embeddedFont>
    <p:embeddedFont>
      <p:font typeface="Muli Extra-Light" charset="1" panose="00000300000000000000"/>
      <p:regular r:id="rId42"/>
    </p:embeddedFont>
    <p:embeddedFont>
      <p:font typeface="Muli Extra-Light Italics" charset="1" panose="00000300000000000000"/>
      <p:regular r:id="rId43"/>
    </p:embeddedFont>
    <p:embeddedFont>
      <p:font typeface="Muli Light" charset="1" panose="00000400000000000000"/>
      <p:regular r:id="rId44"/>
    </p:embeddedFont>
    <p:embeddedFont>
      <p:font typeface="Muli Light Italics" charset="1" panose="00000400000000000000"/>
      <p:regular r:id="rId45"/>
    </p:embeddedFont>
    <p:embeddedFont>
      <p:font typeface="Muli Semi-Bold" charset="1" panose="00000700000000000000"/>
      <p:regular r:id="rId46"/>
    </p:embeddedFont>
    <p:embeddedFont>
      <p:font typeface="Muli Semi-Bold Italics" charset="1" panose="00000700000000000000"/>
      <p:regular r:id="rId47"/>
    </p:embeddedFont>
    <p:embeddedFont>
      <p:font typeface="Muli Ultra-Bold" charset="1" panose="00000900000000000000"/>
      <p:regular r:id="rId48"/>
    </p:embeddedFont>
    <p:embeddedFont>
      <p:font typeface="Muli Ultra-Bold Italics" charset="1" panose="00000900000000000000"/>
      <p:regular r:id="rId49"/>
    </p:embeddedFont>
    <p:embeddedFont>
      <p:font typeface="Muli Heavy" charset="1" panose="00000A00000000000000"/>
      <p:regular r:id="rId50"/>
    </p:embeddedFont>
    <p:embeddedFont>
      <p:font typeface="Muli Heavy Italics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426325" y="4425325"/>
            <a:ext cx="7909400" cy="7909400"/>
          </a:xfrm>
          <a:custGeom>
            <a:avLst/>
            <a:gdLst/>
            <a:ahLst/>
            <a:cxnLst/>
            <a:rect r="r" b="b" t="t" l="l"/>
            <a:pathLst>
              <a:path h="7909400" w="7909400">
                <a:moveTo>
                  <a:pt x="0" y="0"/>
                </a:moveTo>
                <a:lnTo>
                  <a:pt x="7909400" y="0"/>
                </a:lnTo>
                <a:lnTo>
                  <a:pt x="7909400" y="7909400"/>
                </a:lnTo>
                <a:lnTo>
                  <a:pt x="0" y="79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036025" y="1833515"/>
            <a:ext cx="2649366" cy="2649366"/>
          </a:xfrm>
          <a:custGeom>
            <a:avLst/>
            <a:gdLst/>
            <a:ahLst/>
            <a:cxnLst/>
            <a:rect r="r" b="b" t="t" l="l"/>
            <a:pathLst>
              <a:path h="2649366" w="2649366">
                <a:moveTo>
                  <a:pt x="0" y="2649366"/>
                </a:moveTo>
                <a:lnTo>
                  <a:pt x="2649366" y="2649366"/>
                </a:lnTo>
                <a:lnTo>
                  <a:pt x="2649366" y="0"/>
                </a:lnTo>
                <a:lnTo>
                  <a:pt x="0" y="0"/>
                </a:lnTo>
                <a:lnTo>
                  <a:pt x="0" y="2649366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5156950" y="421891"/>
            <a:ext cx="1626418" cy="1626418"/>
          </a:xfrm>
          <a:custGeom>
            <a:avLst/>
            <a:gdLst/>
            <a:ahLst/>
            <a:cxnLst/>
            <a:rect r="r" b="b" t="t" l="l"/>
            <a:pathLst>
              <a:path h="1626418" w="1626418">
                <a:moveTo>
                  <a:pt x="1626418" y="1626418"/>
                </a:moveTo>
                <a:lnTo>
                  <a:pt x="0" y="1626418"/>
                </a:lnTo>
                <a:lnTo>
                  <a:pt x="0" y="0"/>
                </a:lnTo>
                <a:lnTo>
                  <a:pt x="1626418" y="0"/>
                </a:lnTo>
                <a:lnTo>
                  <a:pt x="1626418" y="1626418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208" y="3158198"/>
            <a:ext cx="9817538" cy="3975497"/>
          </a:xfrm>
          <a:custGeom>
            <a:avLst/>
            <a:gdLst/>
            <a:ahLst/>
            <a:cxnLst/>
            <a:rect r="r" b="b" t="t" l="l"/>
            <a:pathLst>
              <a:path h="3975497" w="9817538">
                <a:moveTo>
                  <a:pt x="0" y="0"/>
                </a:moveTo>
                <a:lnTo>
                  <a:pt x="9817538" y="0"/>
                </a:lnTo>
                <a:lnTo>
                  <a:pt x="9817538" y="3975497"/>
                </a:lnTo>
                <a:lnTo>
                  <a:pt x="0" y="397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4632" y="1924484"/>
            <a:ext cx="46986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DM Sans"/>
              </a:rPr>
              <a:t>Startup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54451" y="3726197"/>
            <a:ext cx="2845722" cy="2834606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84543" y="1718054"/>
            <a:ext cx="666545" cy="6665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27293" y="1718054"/>
            <a:ext cx="666545" cy="6665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163992">
            <a:off x="-356949" y="-11277"/>
            <a:ext cx="2981137" cy="3795428"/>
          </a:xfrm>
          <a:custGeom>
            <a:avLst/>
            <a:gdLst/>
            <a:ahLst/>
            <a:cxnLst/>
            <a:rect r="r" b="b" t="t" l="l"/>
            <a:pathLst>
              <a:path h="3795428" w="2981137">
                <a:moveTo>
                  <a:pt x="0" y="0"/>
                </a:moveTo>
                <a:lnTo>
                  <a:pt x="2981137" y="0"/>
                </a:lnTo>
                <a:lnTo>
                  <a:pt x="2981137" y="3795428"/>
                </a:lnTo>
                <a:lnTo>
                  <a:pt x="0" y="379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71946">
            <a:off x="15768732" y="-11277"/>
            <a:ext cx="2981137" cy="3795428"/>
          </a:xfrm>
          <a:custGeom>
            <a:avLst/>
            <a:gdLst/>
            <a:ahLst/>
            <a:cxnLst/>
            <a:rect r="r" b="b" t="t" l="l"/>
            <a:pathLst>
              <a:path h="3795428" w="2981137">
                <a:moveTo>
                  <a:pt x="0" y="0"/>
                </a:moveTo>
                <a:lnTo>
                  <a:pt x="2981136" y="0"/>
                </a:lnTo>
                <a:lnTo>
                  <a:pt x="2981136" y="3795428"/>
                </a:lnTo>
                <a:lnTo>
                  <a:pt x="0" y="379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69551" y="6790506"/>
            <a:ext cx="5157742" cy="58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DM Sans Bold"/>
              </a:rPr>
              <a:t>Trevor Lee Oakley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0819" y="7610076"/>
            <a:ext cx="2852986" cy="4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</a:rPr>
              <a:t>Founder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7331" y="1371241"/>
            <a:ext cx="5299961" cy="122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Our Team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632" y="3973842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16550" y="842958"/>
            <a:ext cx="8883000" cy="85578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702514" y="139828"/>
            <a:ext cx="3462428" cy="2800239"/>
          </a:xfrm>
          <a:custGeom>
            <a:avLst/>
            <a:gdLst/>
            <a:ahLst/>
            <a:cxnLst/>
            <a:rect r="r" b="b" t="t" l="l"/>
            <a:pathLst>
              <a:path h="2800239" w="3462428">
                <a:moveTo>
                  <a:pt x="0" y="0"/>
                </a:moveTo>
                <a:lnTo>
                  <a:pt x="3462428" y="0"/>
                </a:lnTo>
                <a:lnTo>
                  <a:pt x="3462428" y="2800239"/>
                </a:lnTo>
                <a:lnTo>
                  <a:pt x="0" y="2800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4977" y="3541149"/>
            <a:ext cx="7306554" cy="250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DM Sans Bold"/>
              </a:rPr>
              <a:t>Expected Traction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4977" y="6281700"/>
            <a:ext cx="6455539" cy="50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Transaction in 000s.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37477" y="4425325"/>
            <a:ext cx="7909400" cy="7909400"/>
          </a:xfrm>
          <a:custGeom>
            <a:avLst/>
            <a:gdLst/>
            <a:ahLst/>
            <a:cxnLst/>
            <a:rect r="r" b="b" t="t" l="l"/>
            <a:pathLst>
              <a:path h="7909400" w="7909400">
                <a:moveTo>
                  <a:pt x="0" y="0"/>
                </a:moveTo>
                <a:lnTo>
                  <a:pt x="7909401" y="0"/>
                </a:lnTo>
                <a:lnTo>
                  <a:pt x="7909401" y="7909400"/>
                </a:lnTo>
                <a:lnTo>
                  <a:pt x="0" y="79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27777" y="1833515"/>
            <a:ext cx="2649366" cy="2649366"/>
          </a:xfrm>
          <a:custGeom>
            <a:avLst/>
            <a:gdLst/>
            <a:ahLst/>
            <a:cxnLst/>
            <a:rect r="r" b="b" t="t" l="l"/>
            <a:pathLst>
              <a:path h="2649366" w="2649366">
                <a:moveTo>
                  <a:pt x="0" y="2649366"/>
                </a:moveTo>
                <a:lnTo>
                  <a:pt x="2649366" y="2649366"/>
                </a:lnTo>
                <a:lnTo>
                  <a:pt x="2649366" y="0"/>
                </a:lnTo>
                <a:lnTo>
                  <a:pt x="0" y="0"/>
                </a:lnTo>
                <a:lnTo>
                  <a:pt x="0" y="2649366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893148" y="421891"/>
            <a:ext cx="1626418" cy="1626418"/>
          </a:xfrm>
          <a:custGeom>
            <a:avLst/>
            <a:gdLst/>
            <a:ahLst/>
            <a:cxnLst/>
            <a:rect r="r" b="b" t="t" l="l"/>
            <a:pathLst>
              <a:path h="1626418" w="1626418">
                <a:moveTo>
                  <a:pt x="1626418" y="1626418"/>
                </a:moveTo>
                <a:lnTo>
                  <a:pt x="0" y="1626418"/>
                </a:lnTo>
                <a:lnTo>
                  <a:pt x="0" y="0"/>
                </a:lnTo>
                <a:lnTo>
                  <a:pt x="1626418" y="0"/>
                </a:lnTo>
                <a:lnTo>
                  <a:pt x="1626418" y="1626418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57483" y="2828724"/>
            <a:ext cx="7639368" cy="166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  <a:spcBef>
                <a:spcPct val="0"/>
              </a:spcBef>
            </a:pPr>
            <a:r>
              <a:rPr lang="en-US" sz="9699">
                <a:solidFill>
                  <a:srgbClr val="FFFFFF"/>
                </a:solidFill>
                <a:latin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632" y="171809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1504632"/>
            <a:ext cx="10337520" cy="10297139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t="0" r="-3849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81468" y="-1368006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9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53354" y="1371282"/>
            <a:ext cx="8221766" cy="122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Company 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838" y="3003776"/>
            <a:ext cx="6577162" cy="349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914"/>
                </a:solidFill>
                <a:latin typeface="DM Sans"/>
              </a:rPr>
              <a:t>To improve capital efficiency, lower costs, and provide complex financial products to traders and investors.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7483" y="171809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749771" y="1504632"/>
            <a:ext cx="10337520" cy="10297139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379931" y="-1368006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C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98077" y="1371282"/>
            <a:ext cx="4171711" cy="122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0329" y="3765110"/>
            <a:ext cx="9732652" cy="478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2" indent="-485776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DeFi Protocols lack liquidity which raises costs</a:t>
            </a:r>
          </a:p>
          <a:p>
            <a:pPr marL="971552" indent="-485776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Slippage and Capital Efficiency in DeFi leads to losses</a:t>
            </a:r>
          </a:p>
          <a:p>
            <a:pPr marL="971552" indent="-485776" lvl="1">
              <a:lnSpc>
                <a:spcPts val="63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Complex DeFi Products are not possible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8613" y="171805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94020" y="1718054"/>
            <a:ext cx="666545" cy="6665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73799" y="3875265"/>
            <a:ext cx="966780" cy="9667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93922" y="3875265"/>
            <a:ext cx="966780" cy="96678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27406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47529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632" y="5198285"/>
            <a:ext cx="4038491" cy="349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DeFi Compositions, split a user transaction into components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24755" y="5198285"/>
            <a:ext cx="403849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Optimization of splitting the transaction using  optimization solutions and AI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14045" y="3875265"/>
            <a:ext cx="966780" cy="9667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267652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44877" y="5198285"/>
            <a:ext cx="403849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Complex Products are possible such as derivatives on Real-World Assets </a:t>
            </a:r>
          </a:p>
        </p:txBody>
      </p:sp>
      <p:sp>
        <p:nvSpPr>
          <p:cNvPr name="AutoShape 24" id="24"/>
          <p:cNvSpPr/>
          <p:nvPr/>
        </p:nvSpPr>
        <p:spPr>
          <a:xfrm rot="5400000">
            <a:off x="4692015" y="6462249"/>
            <a:ext cx="32689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5400000">
            <a:off x="10311786" y="6462249"/>
            <a:ext cx="32689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1676954">
            <a:off x="14878477" y="-606828"/>
            <a:ext cx="3411534" cy="3455514"/>
          </a:xfrm>
          <a:custGeom>
            <a:avLst/>
            <a:gdLst/>
            <a:ahLst/>
            <a:cxnLst/>
            <a:rect r="r" b="b" t="t" l="l"/>
            <a:pathLst>
              <a:path h="3455514" w="3411534">
                <a:moveTo>
                  <a:pt x="0" y="0"/>
                </a:moveTo>
                <a:lnTo>
                  <a:pt x="3411535" y="0"/>
                </a:lnTo>
                <a:lnTo>
                  <a:pt x="3411535" y="3455514"/>
                </a:lnTo>
                <a:lnTo>
                  <a:pt x="0" y="345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1676954">
            <a:off x="-201135" y="-606828"/>
            <a:ext cx="3411534" cy="3455514"/>
          </a:xfrm>
          <a:custGeom>
            <a:avLst/>
            <a:gdLst/>
            <a:ahLst/>
            <a:cxnLst/>
            <a:rect r="r" b="b" t="t" l="l"/>
            <a:pathLst>
              <a:path h="3455514" w="3411534">
                <a:moveTo>
                  <a:pt x="3411534" y="0"/>
                </a:moveTo>
                <a:lnTo>
                  <a:pt x="0" y="0"/>
                </a:lnTo>
                <a:lnTo>
                  <a:pt x="0" y="3455514"/>
                </a:lnTo>
                <a:lnTo>
                  <a:pt x="3411534" y="3455514"/>
                </a:lnTo>
                <a:lnTo>
                  <a:pt x="3411534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791378" y="1371241"/>
            <a:ext cx="437186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44417" y="6871555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144417" y="9094062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66596" y="6852505"/>
            <a:ext cx="1596597" cy="1791413"/>
          </a:xfrm>
          <a:custGeom>
            <a:avLst/>
            <a:gdLst/>
            <a:ahLst/>
            <a:cxnLst/>
            <a:rect r="r" b="b" t="t" l="l"/>
            <a:pathLst>
              <a:path h="1791413" w="1596597">
                <a:moveTo>
                  <a:pt x="0" y="0"/>
                </a:moveTo>
                <a:lnTo>
                  <a:pt x="1596597" y="0"/>
                </a:lnTo>
                <a:lnTo>
                  <a:pt x="1596597" y="1791413"/>
                </a:lnTo>
                <a:lnTo>
                  <a:pt x="0" y="17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27267" y="2575590"/>
            <a:ext cx="1275255" cy="1343660"/>
          </a:xfrm>
          <a:custGeom>
            <a:avLst/>
            <a:gdLst/>
            <a:ahLst/>
            <a:cxnLst/>
            <a:rect r="r" b="b" t="t" l="l"/>
            <a:pathLst>
              <a:path h="1343660" w="1275255">
                <a:moveTo>
                  <a:pt x="0" y="0"/>
                </a:moveTo>
                <a:lnTo>
                  <a:pt x="1275255" y="0"/>
                </a:lnTo>
                <a:lnTo>
                  <a:pt x="1275255" y="1343660"/>
                </a:lnTo>
                <a:lnTo>
                  <a:pt x="0" y="134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9213" y="1009650"/>
            <a:ext cx="5826834" cy="85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WHY NOW?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27595" y="3026569"/>
            <a:ext cx="5211832" cy="112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0"/>
              </a:lnSpc>
            </a:pPr>
            <a:r>
              <a:rPr lang="en-US" sz="3000" spc="138">
                <a:solidFill>
                  <a:srgbClr val="9FA0A4"/>
                </a:solidFill>
                <a:latin typeface="Inter"/>
              </a:rPr>
              <a:t>Dexs,Lending, Yield Aggregators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213" y="2122635"/>
            <a:ext cx="5826834" cy="54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2999" spc="137">
                <a:solidFill>
                  <a:srgbClr val="9FA0A4"/>
                </a:solidFill>
                <a:latin typeface="Inter"/>
              </a:rPr>
              <a:t>Quickly Emerging Space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27595" y="7745108"/>
            <a:ext cx="5211832" cy="548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0"/>
              </a:lnSpc>
            </a:pPr>
            <a:r>
              <a:rPr lang="en-US" sz="3000" spc="138">
                <a:solidFill>
                  <a:srgbClr val="9FA0A4"/>
                </a:solidFill>
                <a:latin typeface="Inter"/>
              </a:rPr>
              <a:t>Summer 2020 Emerges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6645" y="2242592"/>
            <a:ext cx="5192782" cy="58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</a:rPr>
              <a:t>Significant Growth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6645" y="6961130"/>
            <a:ext cx="5192782" cy="58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</a:rPr>
              <a:t>DeFi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467" y="7236979"/>
            <a:ext cx="5872581" cy="99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5"/>
              </a:lnSpc>
            </a:pPr>
            <a:r>
              <a:rPr lang="en-US" sz="3099" spc="347">
                <a:solidFill>
                  <a:srgbClr val="FFFFFF"/>
                </a:solidFill>
                <a:latin typeface="Inter"/>
              </a:rPr>
              <a:t>Automated Market Makers Implemented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1140" y="695427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43740" y="-1343740"/>
            <a:ext cx="4744881" cy="4744881"/>
          </a:xfrm>
          <a:custGeom>
            <a:avLst/>
            <a:gdLst/>
            <a:ahLst/>
            <a:cxnLst/>
            <a:rect r="r" b="b" t="t" l="l"/>
            <a:pathLst>
              <a:path h="4744881" w="4744881">
                <a:moveTo>
                  <a:pt x="0" y="0"/>
                </a:moveTo>
                <a:lnTo>
                  <a:pt x="4744880" y="0"/>
                </a:lnTo>
                <a:lnTo>
                  <a:pt x="4744880" y="4744880"/>
                </a:lnTo>
                <a:lnTo>
                  <a:pt x="0" y="474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875" y="4105035"/>
            <a:ext cx="16378495" cy="6446408"/>
          </a:xfrm>
          <a:custGeom>
            <a:avLst/>
            <a:gdLst/>
            <a:ahLst/>
            <a:cxnLst/>
            <a:rect r="r" b="b" t="t" l="l"/>
            <a:pathLst>
              <a:path h="6446408" w="16378495">
                <a:moveTo>
                  <a:pt x="0" y="0"/>
                </a:moveTo>
                <a:lnTo>
                  <a:pt x="16378494" y="0"/>
                </a:lnTo>
                <a:lnTo>
                  <a:pt x="16378494" y="6446407"/>
                </a:lnTo>
                <a:lnTo>
                  <a:pt x="0" y="644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9230" y="271355"/>
            <a:ext cx="6017399" cy="250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Target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4719" y="318980"/>
            <a:ext cx="6577162" cy="37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914"/>
                </a:solidFill>
                <a:latin typeface="DM Sans"/>
              </a:rPr>
              <a:t>DeFi will compete with TradI ovetime. That is the TAM. SAM is the size of DeFi now, and SOM is DeFi Composition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7483" y="171236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845042" y="5119688"/>
            <a:ext cx="64922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2131220" y="5272284"/>
            <a:ext cx="540745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71033" y="7425418"/>
            <a:ext cx="5038442" cy="4288974"/>
          </a:xfrm>
          <a:custGeom>
            <a:avLst/>
            <a:gdLst/>
            <a:ahLst/>
            <a:cxnLst/>
            <a:rect r="r" b="b" t="t" l="l"/>
            <a:pathLst>
              <a:path h="4288974" w="5038442">
                <a:moveTo>
                  <a:pt x="0" y="0"/>
                </a:moveTo>
                <a:lnTo>
                  <a:pt x="5038442" y="0"/>
                </a:lnTo>
                <a:lnTo>
                  <a:pt x="5038442" y="4288974"/>
                </a:lnTo>
                <a:lnTo>
                  <a:pt x="0" y="428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97087" y="2529646"/>
            <a:ext cx="1602091" cy="1602091"/>
          </a:xfrm>
          <a:custGeom>
            <a:avLst/>
            <a:gdLst/>
            <a:ahLst/>
            <a:cxnLst/>
            <a:rect r="r" b="b" t="t" l="l"/>
            <a:pathLst>
              <a:path h="1602091" w="1602091">
                <a:moveTo>
                  <a:pt x="0" y="0"/>
                </a:moveTo>
                <a:lnTo>
                  <a:pt x="1602090" y="0"/>
                </a:lnTo>
                <a:lnTo>
                  <a:pt x="1602090" y="1602091"/>
                </a:lnTo>
                <a:lnTo>
                  <a:pt x="0" y="160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40051" y="2930638"/>
            <a:ext cx="1296334" cy="1296334"/>
          </a:xfrm>
          <a:custGeom>
            <a:avLst/>
            <a:gdLst/>
            <a:ahLst/>
            <a:cxnLst/>
            <a:rect r="r" b="b" t="t" l="l"/>
            <a:pathLst>
              <a:path h="1296334" w="1296334">
                <a:moveTo>
                  <a:pt x="0" y="0"/>
                </a:moveTo>
                <a:lnTo>
                  <a:pt x="1296334" y="0"/>
                </a:lnTo>
                <a:lnTo>
                  <a:pt x="1296334" y="1296334"/>
                </a:lnTo>
                <a:lnTo>
                  <a:pt x="0" y="129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46038" y="5552315"/>
            <a:ext cx="1259519" cy="1259519"/>
          </a:xfrm>
          <a:custGeom>
            <a:avLst/>
            <a:gdLst/>
            <a:ahLst/>
            <a:cxnLst/>
            <a:rect r="r" b="b" t="t" l="l"/>
            <a:pathLst>
              <a:path h="1259519" w="1259519">
                <a:moveTo>
                  <a:pt x="0" y="0"/>
                </a:moveTo>
                <a:lnTo>
                  <a:pt x="1259519" y="0"/>
                </a:lnTo>
                <a:lnTo>
                  <a:pt x="1259519" y="1259519"/>
                </a:lnTo>
                <a:lnTo>
                  <a:pt x="0" y="1259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72136" y="5552315"/>
            <a:ext cx="1152946" cy="1365044"/>
          </a:xfrm>
          <a:custGeom>
            <a:avLst/>
            <a:gdLst/>
            <a:ahLst/>
            <a:cxnLst/>
            <a:rect r="r" b="b" t="t" l="l"/>
            <a:pathLst>
              <a:path h="1365044" w="1152946">
                <a:moveTo>
                  <a:pt x="0" y="0"/>
                </a:moveTo>
                <a:lnTo>
                  <a:pt x="1152946" y="0"/>
                </a:lnTo>
                <a:lnTo>
                  <a:pt x="1152946" y="1365044"/>
                </a:lnTo>
                <a:lnTo>
                  <a:pt x="0" y="1365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34629" y="1365551"/>
            <a:ext cx="64246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Competition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58697" y="2976188"/>
            <a:ext cx="642467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914"/>
                </a:solidFill>
                <a:latin typeface="DM Sans"/>
              </a:rPr>
              <a:t>Limied competition due to the newness of the market, but some major competitors in related spaces are Uniswap, Curve, Balancer and Pancakeswap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087" y="4330453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Uniswap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7087" y="7130162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Balancer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69899" y="4293647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Curve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51167" y="7155484"/>
            <a:ext cx="327410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Pancakeswap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9" r="0" b="-3259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995382" y="506165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995382" y="724528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995382" y="2879747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62867" y="736608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62867" y="2908611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2867" y="5090234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2867" y="7259576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8286" y="5828299"/>
            <a:ext cx="5686721" cy="12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3"/>
              </a:lnSpc>
            </a:pPr>
            <a:r>
              <a:rPr lang="en-US" sz="3599" spc="86">
                <a:solidFill>
                  <a:srgbClr val="9FA0A4"/>
                </a:solidFill>
                <a:latin typeface="Inter"/>
              </a:rPr>
              <a:t>A full product for the user to optimally trade.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8286" y="1028700"/>
            <a:ext cx="5637025" cy="8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8286" y="3994467"/>
            <a:ext cx="5637025" cy="90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</a:rPr>
              <a:t>DeFi Integrations and Composition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6724" y="1500314"/>
            <a:ext cx="2025898" cy="45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UI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16724" y="3678809"/>
            <a:ext cx="2025898" cy="45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COMFI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6724" y="5854298"/>
            <a:ext cx="2025898" cy="45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3083" y="7895861"/>
            <a:ext cx="2193180" cy="89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COMPLEX PRODUCTS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8979" y="1016508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8979" y="3188970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28979" y="5360967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28979" y="7518531"/>
            <a:ext cx="1586610" cy="142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38391" y="3331845"/>
            <a:ext cx="4910563" cy="47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DeFi Composition Engine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38391" y="1140333"/>
            <a:ext cx="4016037" cy="9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User Interface for Trading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38391" y="5521622"/>
            <a:ext cx="4016037" cy="9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Optimize Trading Returns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38391" y="7717286"/>
            <a:ext cx="4016037" cy="95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Complex Financial Products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243618" y="3540332"/>
            <a:ext cx="120412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65988" y="1500718"/>
            <a:ext cx="4808144" cy="48081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91072" y="2855500"/>
            <a:ext cx="652312" cy="135404"/>
            <a:chOff x="0" y="0"/>
            <a:chExt cx="869749" cy="180539"/>
          </a:xfrm>
        </p:grpSpPr>
        <p:sp>
          <p:nvSpPr>
            <p:cNvPr name="AutoShape 6" id="6"/>
            <p:cNvSpPr/>
            <p:nvPr/>
          </p:nvSpPr>
          <p:spPr>
            <a:xfrm rot="0">
              <a:off x="219227" y="39470"/>
              <a:ext cx="6505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2248586">
              <a:off x="-13903" y="71220"/>
              <a:ext cx="24703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62407" y="7034643"/>
            <a:ext cx="6613326" cy="1869368"/>
          </a:xfrm>
          <a:custGeom>
            <a:avLst/>
            <a:gdLst/>
            <a:ahLst/>
            <a:cxnLst/>
            <a:rect r="r" b="b" t="t" l="l"/>
            <a:pathLst>
              <a:path h="1869368" w="6613326">
                <a:moveTo>
                  <a:pt x="0" y="0"/>
                </a:moveTo>
                <a:lnTo>
                  <a:pt x="6613325" y="0"/>
                </a:lnTo>
                <a:lnTo>
                  <a:pt x="6613325" y="1869368"/>
                </a:lnTo>
                <a:lnTo>
                  <a:pt x="0" y="186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0" r="-4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3618" y="1177841"/>
            <a:ext cx="5637025" cy="173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BUSINESS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618" y="5298265"/>
            <a:ext cx="3581818" cy="122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21"/>
              </a:lnSpc>
            </a:pPr>
            <a:r>
              <a:rPr lang="en-US" sz="3099" spc="319">
                <a:solidFill>
                  <a:srgbClr val="9FA0A4"/>
                </a:solidFill>
                <a:latin typeface="Inter"/>
              </a:rPr>
              <a:t>DEXs, Options, Liquidity Pools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618" y="4572414"/>
            <a:ext cx="5946100" cy="51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153">
                <a:solidFill>
                  <a:srgbClr val="FFFFFF"/>
                </a:solidFill>
                <a:latin typeface="Inter"/>
              </a:rPr>
              <a:t>Transaction Fees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668" y="7335406"/>
            <a:ext cx="5617975" cy="89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</a:rPr>
              <a:t>Users pay via a UI transaction fees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2982" y="7101983"/>
            <a:ext cx="3421005" cy="133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9"/>
              </a:lnSpc>
            </a:pPr>
            <a:r>
              <a:rPr lang="en-US" sz="8499" spc="229">
                <a:solidFill>
                  <a:srgbClr val="3F4044"/>
                </a:solidFill>
                <a:latin typeface="Inter Bold"/>
              </a:rPr>
              <a:t>100%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5762" y="7478154"/>
            <a:ext cx="5686225" cy="89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799" spc="-2">
                <a:solidFill>
                  <a:srgbClr val="9FA0A4"/>
                </a:solidFill>
                <a:latin typeface="Inter"/>
              </a:rPr>
              <a:t>For Optimally Based ComFi Trades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80043" y="2741147"/>
            <a:ext cx="795689" cy="3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2"/>
              </a:lnSpc>
            </a:pPr>
            <a:r>
              <a:rPr lang="en-US" sz="1899" spc="-20">
                <a:solidFill>
                  <a:srgbClr val="FFFFFF"/>
                </a:solidFill>
                <a:latin typeface="Inter"/>
              </a:rPr>
              <a:t>100%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DAGCNPAkVkY</dc:identifier>
  <dcterms:modified xsi:type="dcterms:W3CDTF">2011-08-01T06:04:30Z</dcterms:modified>
  <cp:revision>1</cp:revision>
  <dc:title>aquo-pitchdeck</dc:title>
</cp:coreProperties>
</file>